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92" r:id="rId2"/>
    <p:sldId id="291" r:id="rId3"/>
    <p:sldId id="272" r:id="rId4"/>
    <p:sldId id="271" r:id="rId5"/>
    <p:sldId id="287" r:id="rId6"/>
    <p:sldId id="284" r:id="rId7"/>
    <p:sldId id="293" r:id="rId8"/>
    <p:sldId id="289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418"/>
    <a:srgbClr val="00A651"/>
    <a:srgbClr val="007B3B"/>
    <a:srgbClr val="74C427"/>
    <a:srgbClr val="00A44E"/>
    <a:srgbClr val="8AC44A"/>
    <a:srgbClr val="00853E"/>
    <a:srgbClr val="077B3B"/>
    <a:srgbClr val="004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58D21-3076-4F28-A921-2DA9EB1495E2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628E4-3486-40DF-BAD9-91FF58BD3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628E4-3486-40DF-BAD9-91FF58BD3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E7C09-85A1-C347-BD36-1D230C772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784AB-3752-A44B-9D82-F3D2CCF84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1BF43-167B-404A-8DED-4E203311E0FD}"/>
              </a:ext>
            </a:extLst>
          </p:cNvPr>
          <p:cNvSpPr/>
          <p:nvPr userDrawn="1"/>
        </p:nvSpPr>
        <p:spPr>
          <a:xfrm>
            <a:off x="4446928" y="763908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58F9-1290-544E-A4D9-C1550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346" y="1747341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9F1FB-5E2C-514C-8EE1-7A1EB1EF3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C30F20-235F-174D-B487-D6643917E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 dirty="0"/>
              <a:t>Slide Title Here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4B792E-BBD3-EA46-9052-2846A6BC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3217F-EF53-454B-993D-E0F772248784}"/>
              </a:ext>
            </a:extLst>
          </p:cNvPr>
          <p:cNvSpPr/>
          <p:nvPr userDrawn="1"/>
        </p:nvSpPr>
        <p:spPr>
          <a:xfrm>
            <a:off x="4446683" y="69566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D3F9B-EE06-3047-9AAE-7CF23F171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81" y="168075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C9595-0EA3-D84B-B804-E01A3FC5D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028BE1-628E-C845-BC44-E884D945FA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02F72D-84BA-CE4B-9DF3-FC49E4CE2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0D23-7F98-C641-88F6-FE6D8AEF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283" y="1778318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8F94F7-6A0C-4842-97A6-ACC772E67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283" y="2133600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C738E9-0CF9-D840-A14B-E1FACA560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1205" y="1589881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BC0744-1C0D-8A4E-9A74-5B20FDEC0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205" y="3367431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A377BB-0714-DD4C-80FE-85B366A98F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31047" y="509510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BB2566-BA77-DA4D-8AE9-AB7266B6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283" y="353110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58912CC-E0BC-BC43-8A1E-EE3F00B3B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283" y="388638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BF3DBAD-AE6F-A742-B177-934C84760C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283" y="5289897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F64050-BBE0-6141-A55E-19C9B494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283" y="5645179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5283" y="737685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2431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4" y="1486747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DA05E9A-A537-F34A-ABA1-52DBF38C40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17DC69A-FED7-9149-B451-D971805BAE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75D517-4746-E942-9E60-0A18D5CA6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385BFDE-CF4D-4F49-8049-ABD9DB742C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CFE16C2-82E9-8740-8C87-20DB3E132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FDC6856-C94B-2044-A250-C819799394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B3DAE5D-32C0-1D43-8236-574C048D0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8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45E4E13-C49D-BF4A-985A-3B95BE7906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8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4724838-E9BD-BB48-A347-3D9240219B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8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01F45E9-39DB-414E-9EEB-1E6ECD1FA8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5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A5A593D-C0FD-4E46-82D5-69FF8693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5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25A718CA-3C44-754A-B2CC-F173F1B2E2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59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51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49" r:id="rId4"/>
    <p:sldLayoutId id="2147483652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acultysenate.unt.edu/faculty-senate-procedures-manua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Sarah.evans@unt.edu" TargetMode="External"/><Relationship Id="rId5" Type="http://schemas.openxmlformats.org/officeDocument/2006/relationships/hyperlink" Target="mailto:william.joyner@unt.edu" TargetMode="External"/><Relationship Id="rId4" Type="http://schemas.openxmlformats.org/officeDocument/2006/relationships/hyperlink" Target="mailto:coby.condrey@un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97DE16-732D-4908-98C1-41DEA42D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2" r="-3" b="1173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C24E260-E3E1-4257-A30F-3FF720DA1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4" r="-3" b="70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Picture 14" descr="2018 officers at meeting&#10;&#10;Description automatically generated with medium confidence">
            <a:extLst>
              <a:ext uri="{FF2B5EF4-FFF2-40B4-BE49-F238E27FC236}">
                <a16:creationId xmlns:a16="http://schemas.microsoft.com/office/drawing/2014/main" id="{7502B001-FCD4-48D2-A0C7-AB6262DF2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45" b="66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2021 Executive Committee posing for a photo&#10;&#10;Description automatically generated">
            <a:extLst>
              <a:ext uri="{FF2B5EF4-FFF2-40B4-BE49-F238E27FC236}">
                <a16:creationId xmlns:a16="http://schemas.microsoft.com/office/drawing/2014/main" id="{6B23083B-2FD8-40AC-A82B-328A1BFC8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47D52DD-638C-46CE-8590-4222B2305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7" t="18944" r="20710" b="35168"/>
          <a:stretch/>
        </p:blipFill>
        <p:spPr>
          <a:xfrm>
            <a:off x="5049352" y="2581026"/>
            <a:ext cx="2320406" cy="15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0B0AF-51C8-4C84-A4E5-24DF67145D11}"/>
              </a:ext>
            </a:extLst>
          </p:cNvPr>
          <p:cNvSpPr txBox="1"/>
          <p:nvPr/>
        </p:nvSpPr>
        <p:spPr>
          <a:xfrm>
            <a:off x="848751" y="582067"/>
            <a:ext cx="10494498" cy="5293757"/>
          </a:xfrm>
          <a:prstGeom prst="rect">
            <a:avLst/>
          </a:prstGeom>
          <a:solidFill>
            <a:srgbClr val="079418"/>
          </a:solidFill>
        </p:spPr>
        <p:txBody>
          <a:bodyPr wrap="square" rtlCol="0">
            <a:spAutoFit/>
          </a:bodyPr>
          <a:lstStyle/>
          <a:p>
            <a:r>
              <a:rPr lang="en-US" sz="2600" b="1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Charter of the Faculty Senate - Article I. Role and Competence of the Faculty Senate</a:t>
            </a:r>
          </a:p>
          <a:p>
            <a:endParaRPr lang="en-US" sz="2600" b="1" i="1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b="0" i="0" u="none" strike="noStrike" baseline="0" dirty="0">
                <a:latin typeface="Calibri" panose="020F0502020204030204" pitchFamily="34" charset="0"/>
              </a:rPr>
              <a:t>ADVOCATES FOR SHARED GOVERNANCE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and in doing so encourages faculty to participate and discuss academic matters to ensure that academic quality remains a priority at UNT... </a:t>
            </a:r>
          </a:p>
          <a:p>
            <a:pPr marR="1040" algn="just"/>
            <a:endParaRPr lang="en-US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Senate </a:t>
            </a:r>
            <a:r>
              <a:rPr lang="en-US" sz="2600" dirty="0">
                <a:latin typeface="Calibri" panose="020F0502020204030204" pitchFamily="34" charset="0"/>
              </a:rPr>
              <a:t>REPRESENTS THE VIEW OF THE FACULTY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UNT Administration.</a:t>
            </a:r>
          </a:p>
          <a:p>
            <a:pPr marR="1040" algn="just"/>
            <a:endParaRPr lang="en-US" sz="26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5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dirty="0">
                <a:latin typeface="Calibri" panose="020F0502020204030204" pitchFamily="34" charset="0"/>
              </a:rPr>
              <a:t>MAY CONSIDER ALL MATTERS OF GENERAL WELFARE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university including matters raised by senators, by senate committees and by the president of the university...</a:t>
            </a:r>
          </a:p>
        </p:txBody>
      </p:sp>
    </p:spTree>
    <p:extLst>
      <p:ext uri="{BB962C8B-B14F-4D97-AF65-F5344CB8AC3E}">
        <p14:creationId xmlns:p14="http://schemas.microsoft.com/office/powerpoint/2010/main" val="318239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8931" y="424851"/>
            <a:ext cx="8667750" cy="873442"/>
          </a:xfrm>
        </p:spPr>
        <p:txBody>
          <a:bodyPr/>
          <a:lstStyle/>
          <a:p>
            <a:r>
              <a:rPr lang="en-US" dirty="0"/>
              <a:t>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744D-5003-4A2F-96A1-E16B0E3C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1470730"/>
            <a:ext cx="731583" cy="7315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248" y="1541831"/>
            <a:ext cx="3984010" cy="589382"/>
          </a:xfrm>
        </p:spPr>
        <p:txBody>
          <a:bodyPr/>
          <a:lstStyle/>
          <a:p>
            <a:r>
              <a:rPr lang="en-US" sz="3600" dirty="0"/>
              <a:t>Officers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67F0-6DD6-4563-BEEE-6705F2E7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3388010"/>
            <a:ext cx="731583" cy="73158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B0D5213-A23A-48A2-847B-482CCFDF08D8}"/>
              </a:ext>
            </a:extLst>
          </p:cNvPr>
          <p:cNvSpPr txBox="1">
            <a:spLocks/>
          </p:cNvSpPr>
          <p:nvPr/>
        </p:nvSpPr>
        <p:spPr>
          <a:xfrm>
            <a:off x="2800248" y="3419718"/>
            <a:ext cx="5984875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Executive Committee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8CE8C-C298-4628-A82C-6B305361B00D}"/>
              </a:ext>
            </a:extLst>
          </p:cNvPr>
          <p:cNvSpPr txBox="1"/>
          <p:nvPr/>
        </p:nvSpPr>
        <p:spPr>
          <a:xfrm>
            <a:off x="2800248" y="2118384"/>
            <a:ext cx="802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Chair, Vice Chair and Secretary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Elected in May for one-year term beginning July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00F80B-E427-46EF-9756-711290D3DE6B}"/>
              </a:ext>
            </a:extLst>
          </p:cNvPr>
          <p:cNvSpPr txBox="1"/>
          <p:nvPr/>
        </p:nvSpPr>
        <p:spPr>
          <a:xfrm>
            <a:off x="2771724" y="4084844"/>
            <a:ext cx="8025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Vice Chair is Chair of the Executive Committee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Three officers, the immediate-past Chair, and one Senator representative from each voting group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Meetings held first and last Wednesdays of the month (end of August through beginning of June)</a:t>
            </a:r>
          </a:p>
        </p:txBody>
      </p:sp>
    </p:spTree>
    <p:extLst>
      <p:ext uri="{BB962C8B-B14F-4D97-AF65-F5344CB8AC3E}">
        <p14:creationId xmlns:p14="http://schemas.microsoft.com/office/powerpoint/2010/main" val="39798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C20CF8-22C8-449A-B881-6185DFB72F59}"/>
              </a:ext>
            </a:extLst>
          </p:cNvPr>
          <p:cNvSpPr/>
          <p:nvPr/>
        </p:nvSpPr>
        <p:spPr>
          <a:xfrm>
            <a:off x="723901" y="1009697"/>
            <a:ext cx="10744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50 faculty senators elected by all eligible full-time faculty in spring elections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Apportioned among 8 voting groups based upon department, as provided for in the Charter; reapportioned every three years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10 elected at-large from among the following ranks: professor, associate professor, assistant professor, lecturer, professional faculty (librarian and non-lecturer/librarian)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Three-year terms, maximum two consecutive terms (begin at September Faculty Senate meeting)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2 non-voting student senators serving one-year terms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Meetings are held the second Wednesday of each month (September through June, except no meeting in January)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850B43B-9A80-40F7-BDE1-C774AD04B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288746"/>
            <a:ext cx="9098526" cy="720951"/>
          </a:xfrm>
        </p:spPr>
        <p:txBody>
          <a:bodyPr/>
          <a:lstStyle/>
          <a:p>
            <a:r>
              <a:rPr lang="en-US" sz="4000" dirty="0"/>
              <a:t>Faculty Senate Membership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772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A1742C-7CDF-43D9-B62B-D9E642D67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04" y="365579"/>
            <a:ext cx="9706385" cy="873442"/>
          </a:xfrm>
        </p:spPr>
        <p:txBody>
          <a:bodyPr/>
          <a:lstStyle/>
          <a:p>
            <a:r>
              <a:rPr lang="en-US" sz="2800" b="1" dirty="0"/>
              <a:t>Senators and Voting Group affiliations may be viewed at the Faculty Senate website: </a:t>
            </a:r>
            <a:r>
              <a:rPr lang="en-US" sz="2800" i="1" dirty="0"/>
              <a:t>https://FacultySenate.unt.edu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8D65-12A8-4D61-067D-604AFAD0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2" t="14320" r="10000" b="5127"/>
          <a:stretch/>
        </p:blipFill>
        <p:spPr>
          <a:xfrm>
            <a:off x="173325" y="1351821"/>
            <a:ext cx="11896648" cy="53091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1BB5DA-31BE-4B72-BC10-42400AB7158B}"/>
              </a:ext>
            </a:extLst>
          </p:cNvPr>
          <p:cNvSpPr/>
          <p:nvPr/>
        </p:nvSpPr>
        <p:spPr>
          <a:xfrm>
            <a:off x="173325" y="4397126"/>
            <a:ext cx="2457333" cy="1109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EE638-04BF-4947-B110-EA559404D9DC}"/>
              </a:ext>
            </a:extLst>
          </p:cNvPr>
          <p:cNvSpPr txBox="1"/>
          <p:nvPr/>
        </p:nvSpPr>
        <p:spPr>
          <a:xfrm rot="21073178">
            <a:off x="7704933" y="4887426"/>
            <a:ext cx="4270260" cy="1569660"/>
          </a:xfrm>
          <a:prstGeom prst="rect">
            <a:avLst/>
          </a:prstGeom>
          <a:solidFill>
            <a:srgbClr val="FFFF00"/>
          </a:solidFill>
          <a:ln w="38100">
            <a:solidFill>
              <a:srgbClr val="0794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Review the provided meeting handout for your department’s current voting group and Senator information.</a:t>
            </a:r>
          </a:p>
        </p:txBody>
      </p:sp>
    </p:spTree>
    <p:extLst>
      <p:ext uri="{BB962C8B-B14F-4D97-AF65-F5344CB8AC3E}">
        <p14:creationId xmlns:p14="http://schemas.microsoft.com/office/powerpoint/2010/main" val="94652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BA9CB7-AFB4-422C-A640-5E1EE3BFA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" y="578107"/>
            <a:ext cx="8667750" cy="873442"/>
          </a:xfrm>
        </p:spPr>
        <p:txBody>
          <a:bodyPr/>
          <a:lstStyle/>
          <a:p>
            <a:r>
              <a:rPr lang="en-US" sz="2800" b="1" dirty="0"/>
              <a:t>Additional information found on the Faculty Senate  website: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9FABB-3981-44DD-B8F0-53EBA87FE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4580" y="1790052"/>
            <a:ext cx="4683229" cy="4131063"/>
          </a:xfrm>
        </p:spPr>
        <p:txBody>
          <a:bodyPr/>
          <a:lstStyle/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Standing committee pages and reports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Administrative committee Senate appointees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Resolutions and Policies information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UNT faculty salary data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Administrator evaluation results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40403A-E601-4E54-A38A-B072EB1246D5}"/>
              </a:ext>
            </a:extLst>
          </p:cNvPr>
          <p:cNvSpPr txBox="1">
            <a:spLocks/>
          </p:cNvSpPr>
          <p:nvPr/>
        </p:nvSpPr>
        <p:spPr>
          <a:xfrm>
            <a:off x="6096000" y="2078621"/>
            <a:ext cx="4497050" cy="33628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9BFAD2C-93CC-499B-8781-749C2BB09639}"/>
              </a:ext>
            </a:extLst>
          </p:cNvPr>
          <p:cNvSpPr txBox="1">
            <a:spLocks/>
          </p:cNvSpPr>
          <p:nvPr/>
        </p:nvSpPr>
        <p:spPr>
          <a:xfrm>
            <a:off x="820659" y="1747595"/>
            <a:ext cx="4497050" cy="4338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voting group affiliations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Officers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Senators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Executive Committee members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Senate meeting schedule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Meeting agendas, minutes and recordings</a:t>
            </a:r>
          </a:p>
        </p:txBody>
      </p:sp>
    </p:spTree>
    <p:extLst>
      <p:ext uri="{BB962C8B-B14F-4D97-AF65-F5344CB8AC3E}">
        <p14:creationId xmlns:p14="http://schemas.microsoft.com/office/powerpoint/2010/main" val="238985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356616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7D714-F0CF-4546-9915-5590EEDE130A}"/>
              </a:ext>
            </a:extLst>
          </p:cNvPr>
          <p:cNvSpPr txBox="1"/>
          <p:nvPr/>
        </p:nvSpPr>
        <p:spPr>
          <a:xfrm>
            <a:off x="543013" y="1052450"/>
            <a:ext cx="45902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Non-Elected Standing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Twenty-five </a:t>
            </a:r>
            <a:r>
              <a:rPr lang="en-US" sz="2000" dirty="0"/>
              <a:t>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through a Senate nominations and approval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the Procedures Manual or committee page found on the </a:t>
            </a:r>
            <a:r>
              <a:rPr lang="en-US" sz="2000" dirty="0">
                <a:hlinkClick r:id="rId2"/>
              </a:rPr>
              <a:t>Faculty Senate website</a:t>
            </a:r>
            <a:endParaRPr lang="en-US" sz="200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Elected Standing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committees: Graduate Council, Faculty Development Leave Committee, and University Faculty Grievance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follow election process rules to nominate and vote for candidates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5875F-5E01-4099-87F2-1AA423F000E8}"/>
              </a:ext>
            </a:extLst>
          </p:cNvPr>
          <p:cNvSpPr txBox="1"/>
          <p:nvPr/>
        </p:nvSpPr>
        <p:spPr>
          <a:xfrm>
            <a:off x="6358546" y="1053525"/>
            <a:ext cx="4590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Administrative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administered by the Senate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Approximately twenty committees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in various ways (mostly via nominations/FS approval but some special chair appointments)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committee page found on the </a:t>
            </a:r>
            <a:r>
              <a:rPr lang="en-US" sz="2000" dirty="0">
                <a:hlinkClick r:id="rId2"/>
              </a:rPr>
              <a:t>Faculty Senate website</a:t>
            </a:r>
            <a:r>
              <a:rPr lang="en-US" sz="2000" dirty="0"/>
              <a:t> or contact the administering entity</a:t>
            </a:r>
            <a:endParaRPr lang="en-US" sz="2000" dirty="0">
              <a:solidFill>
                <a:srgbClr val="007B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EE4EBE-D707-4EF8-81E4-26C7F976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32" y="4925575"/>
            <a:ext cx="4397844" cy="1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3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253378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069AD5C-DAC6-46BF-A841-B4D16D1FBAD1}"/>
              </a:ext>
            </a:extLst>
          </p:cNvPr>
          <p:cNvSpPr txBox="1"/>
          <p:nvPr/>
        </p:nvSpPr>
        <p:spPr>
          <a:xfrm>
            <a:off x="926653" y="2314536"/>
            <a:ext cx="10832123" cy="4280445"/>
          </a:xfrm>
          <a:prstGeom prst="rightArrow">
            <a:avLst/>
          </a:prstGeom>
          <a:solidFill>
            <a:srgbClr val="92D050">
              <a:alpha val="45000"/>
            </a:srgb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submit a nomination for yourself or another faculty member for a non-elected standing committee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administrative committee 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vacancy, send an email with the committee name, nominee’s name, and nominee’s department affiliation to the Faculty Senate office at </a:t>
            </a:r>
            <a:r>
              <a:rPr lang="en-US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facultysenate@unt.edu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contact a Senator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 colleague to submit it for you.</a:t>
            </a:r>
            <a:endParaRPr lang="en-US" sz="2400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B19FE-589E-4E6F-BB3A-F9CBD6D2A91D}"/>
              </a:ext>
            </a:extLst>
          </p:cNvPr>
          <p:cNvSpPr txBox="1"/>
          <p:nvPr/>
        </p:nvSpPr>
        <p:spPr>
          <a:xfrm>
            <a:off x="2254008" y="862584"/>
            <a:ext cx="6757257" cy="2207240"/>
          </a:xfrm>
          <a:prstGeom prst="ellipse">
            <a:avLst/>
          </a:prstGeom>
          <a:solidFill>
            <a:srgbClr val="8AC44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Information about each committee – including a list of members and vacancies – may be found on the Faculty Senate website.</a:t>
            </a:r>
          </a:p>
        </p:txBody>
      </p:sp>
    </p:spTree>
    <p:extLst>
      <p:ext uri="{BB962C8B-B14F-4D97-AF65-F5344CB8AC3E}">
        <p14:creationId xmlns:p14="http://schemas.microsoft.com/office/powerpoint/2010/main" val="200932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A41EA3-5BB4-4968-980B-3D8998D97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964" y="313940"/>
            <a:ext cx="8667750" cy="873442"/>
          </a:xfrm>
        </p:spPr>
        <p:txBody>
          <a:bodyPr/>
          <a:lstStyle/>
          <a:p>
            <a:r>
              <a:rPr lang="en-US" dirty="0"/>
              <a:t>Contact the Faculty Senate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996AF-3B2A-4D87-811E-594DDEA75415}"/>
              </a:ext>
            </a:extLst>
          </p:cNvPr>
          <p:cNvSpPr txBox="1"/>
          <p:nvPr/>
        </p:nvSpPr>
        <p:spPr>
          <a:xfrm>
            <a:off x="6874414" y="3655857"/>
            <a:ext cx="4984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 Faculty Senate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https://facultysenate.unt.edu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Hurley Building 116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facultysenate@unt.edu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940-565-2053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Jill Stover, administrative coordinator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D21D-F708-4874-9A09-603421FA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251" y="1226133"/>
            <a:ext cx="4641351" cy="101131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44BD73-92F2-7184-A823-00E23AECA12F}"/>
              </a:ext>
            </a:extLst>
          </p:cNvPr>
          <p:cNvSpPr txBox="1">
            <a:spLocks/>
          </p:cNvSpPr>
          <p:nvPr/>
        </p:nvSpPr>
        <p:spPr>
          <a:xfrm>
            <a:off x="1371183" y="3148939"/>
            <a:ext cx="4185556" cy="3184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Coby Condrey, chair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coby.condrey@unt.edu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Joyner, vice chair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william.joyner@unt.edu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Evans, secretary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sarah.evans@unt.edu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7D734-ADDC-C940-630E-D39CFC69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811" y="1491175"/>
            <a:ext cx="1790088" cy="17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2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598</Words>
  <Application>Microsoft Macintosh PowerPoint</Application>
  <PresentationFormat>Widescreen</PresentationFormat>
  <Paragraphs>69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Regular</vt:lpstr>
      <vt:lpstr>Courier New</vt:lpstr>
      <vt:lpstr>Helvetica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Stover, Jill</dc:creator>
  <cp:lastModifiedBy>Vissage, Jason</cp:lastModifiedBy>
  <cp:revision>69</cp:revision>
  <dcterms:created xsi:type="dcterms:W3CDTF">2020-07-08T15:44:08Z</dcterms:created>
  <dcterms:modified xsi:type="dcterms:W3CDTF">2024-11-20T19:58:27Z</dcterms:modified>
</cp:coreProperties>
</file>