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90" r:id="rId2"/>
    <p:sldId id="291" r:id="rId3"/>
    <p:sldId id="271" r:id="rId4"/>
    <p:sldId id="272" r:id="rId5"/>
    <p:sldId id="293" r:id="rId6"/>
    <p:sldId id="288" r:id="rId7"/>
    <p:sldId id="289" r:id="rId8"/>
    <p:sldId id="284" r:id="rId9"/>
    <p:sldId id="285" r:id="rId10"/>
    <p:sldId id="29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9418"/>
    <a:srgbClr val="007B3B"/>
    <a:srgbClr val="74C427"/>
    <a:srgbClr val="00A651"/>
    <a:srgbClr val="00A44E"/>
    <a:srgbClr val="8AC44A"/>
    <a:srgbClr val="00853E"/>
    <a:srgbClr val="077B3B"/>
    <a:srgbClr val="004A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72F059-3BDF-4E1E-A852-B4A194F4C2F3}" v="1" dt="2025-08-01T15:27:52.995"/>
    <p1510:client id="{D4ECD492-11AD-46EF-9EAD-55116CBFEFEE}" v="34" dt="2025-07-31T23:23:39.6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1" autoAdjust="0"/>
    <p:restoredTop sz="94510" autoAdjust="0"/>
  </p:normalViewPr>
  <p:slideViewPr>
    <p:cSldViewPr snapToGrid="0" snapToObjects="1">
      <p:cViewPr varScale="1">
        <p:scale>
          <a:sx n="78" d="100"/>
          <a:sy n="78" d="100"/>
        </p:scale>
        <p:origin x="864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D58D21-3076-4F28-A921-2DA9EB1495E2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9628E4-3486-40DF-BAD9-91FF58BD3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849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9628E4-3486-40DF-BAD9-91FF58BD30D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942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9628E4-3486-40DF-BAD9-91FF58BD30D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866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9628E4-3486-40DF-BAD9-91FF58BD30D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880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630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0E7C09-85A1-C347-BD36-1D230C7725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11599" y="4366579"/>
            <a:ext cx="4307841" cy="439101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lang="en-US" sz="2800" b="0" i="0" u="none" strike="noStrike" baseline="0" smtClean="0">
                <a:effectLst/>
                <a:latin typeface="Calibri Regular"/>
              </a:defRPr>
            </a:lvl1pPr>
          </a:lstStyle>
          <a:p>
            <a:pPr lvl="0">
              <a:spcBef>
                <a:spcPts val="1600"/>
              </a:spcBef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Segoe UI"/>
              </a:rPr>
              <a:t>Slide Title Here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68784AB-3752-A44B-9D82-F3D2CCF84D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11600" y="5008563"/>
            <a:ext cx="4308475" cy="1655762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400" b="0" i="0" u="none" strike="noStrike" baseline="0" smtClean="0">
                <a:solidFill>
                  <a:schemeClr val="tx1"/>
                </a:solidFill>
                <a:effectLst/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/>
              <a:t>Mauris</a:t>
            </a:r>
            <a:r>
              <a:rPr lang="en-US" sz="1400" dirty="0"/>
              <a:t> </a:t>
            </a:r>
            <a:r>
              <a:rPr lang="en-US" sz="1400" dirty="0" err="1"/>
              <a:t>accumsan</a:t>
            </a:r>
            <a:r>
              <a:rPr lang="en-US" sz="1400" dirty="0"/>
              <a:t> </a:t>
            </a:r>
            <a:r>
              <a:rPr lang="en-US" sz="1400" dirty="0" err="1"/>
              <a:t>purus</a:t>
            </a:r>
            <a:r>
              <a:rPr lang="en-US" sz="1400" dirty="0"/>
              <a:t> in </a:t>
            </a:r>
            <a:r>
              <a:rPr lang="en-US" sz="1400" dirty="0" err="1"/>
              <a:t>quam</a:t>
            </a:r>
            <a:r>
              <a:rPr lang="en-US" sz="1400" dirty="0"/>
              <a:t> </a:t>
            </a:r>
            <a:r>
              <a:rPr lang="en-US" sz="1400" dirty="0" err="1"/>
              <a:t>lobortis</a:t>
            </a:r>
            <a:r>
              <a:rPr lang="en-US" sz="1400" dirty="0"/>
              <a:t> pharetra. </a:t>
            </a:r>
            <a:r>
              <a:rPr lang="en-US" sz="1400" dirty="0" err="1"/>
              <a:t>Proin</a:t>
            </a:r>
            <a:r>
              <a:rPr lang="en-US" sz="1400" dirty="0"/>
              <a:t> sit </a:t>
            </a:r>
            <a:r>
              <a:rPr lang="en-US" sz="1400" dirty="0" err="1"/>
              <a:t>amet</a:t>
            </a:r>
            <a:r>
              <a:rPr lang="en-US" sz="1400" dirty="0"/>
              <a:t> </a:t>
            </a:r>
            <a:r>
              <a:rPr lang="en-US" sz="1400" dirty="0" err="1"/>
              <a:t>elementum</a:t>
            </a:r>
            <a:r>
              <a:rPr lang="en-US" sz="1400" dirty="0"/>
              <a:t> </a:t>
            </a:r>
            <a:r>
              <a:rPr lang="en-US" sz="1400" dirty="0" err="1"/>
              <a:t>turpis</a:t>
            </a:r>
            <a:r>
              <a:rPr lang="en-US" sz="1400" dirty="0"/>
              <a:t>. </a:t>
            </a:r>
            <a:r>
              <a:rPr lang="en-US" sz="1400" dirty="0" err="1"/>
              <a:t>Vivamus</a:t>
            </a:r>
            <a:r>
              <a:rPr lang="en-US" sz="1400" dirty="0"/>
              <a:t> </a:t>
            </a:r>
            <a:r>
              <a:rPr lang="en-US" sz="1400" dirty="0" err="1"/>
              <a:t>sodales</a:t>
            </a:r>
            <a:r>
              <a:rPr lang="en-US" sz="1400" dirty="0"/>
              <a:t> magna id pulvinar </a:t>
            </a:r>
            <a:r>
              <a:rPr lang="en-US" sz="1400" dirty="0" err="1"/>
              <a:t>pretium</a:t>
            </a:r>
            <a:r>
              <a:rPr lang="en-US" sz="1400" dirty="0"/>
              <a:t>. </a:t>
            </a:r>
            <a:r>
              <a:rPr lang="en-US" sz="1400" dirty="0" err="1"/>
              <a:t>Phasellus</a:t>
            </a:r>
            <a:r>
              <a:rPr lang="en-US" sz="1400" dirty="0"/>
              <a:t> porta ipsum </a:t>
            </a:r>
            <a:r>
              <a:rPr lang="en-US" sz="1400" dirty="0" err="1"/>
              <a:t>nec</a:t>
            </a:r>
            <a:r>
              <a:rPr lang="en-US" sz="1400" dirty="0"/>
              <a:t> </a:t>
            </a:r>
            <a:r>
              <a:rPr lang="en-US" sz="1400" dirty="0" err="1"/>
              <a:t>euismod</a:t>
            </a:r>
            <a:r>
              <a:rPr lang="en-US" sz="1400" dirty="0"/>
              <a:t> </a:t>
            </a:r>
            <a:r>
              <a:rPr lang="en-US" sz="1400" dirty="0" err="1"/>
              <a:t>tincidunt</a:t>
            </a:r>
            <a:r>
              <a:rPr lang="en-US" sz="1400" dirty="0"/>
              <a:t>. </a:t>
            </a:r>
            <a:r>
              <a:rPr lang="en-US" sz="1400" dirty="0" err="1"/>
              <a:t>Aliquam</a:t>
            </a:r>
            <a:r>
              <a:rPr lang="en-US" sz="1400" dirty="0"/>
              <a:t> </a:t>
            </a:r>
            <a:r>
              <a:rPr lang="en-US" sz="1400" dirty="0" err="1"/>
              <a:t>ultrices</a:t>
            </a:r>
            <a:r>
              <a:rPr lang="en-US" sz="1400" dirty="0"/>
              <a:t>, </a:t>
            </a:r>
            <a:r>
              <a:rPr lang="en-US" sz="1400" dirty="0" err="1"/>
              <a:t>justo</a:t>
            </a:r>
            <a:r>
              <a:rPr lang="en-US" sz="1400" dirty="0"/>
              <a:t> </a:t>
            </a:r>
            <a:r>
              <a:rPr lang="en-US" sz="1400" dirty="0" err="1"/>
              <a:t>quis</a:t>
            </a:r>
            <a:r>
              <a:rPr lang="en-US" sz="1400" dirty="0"/>
              <a:t> semper</a:t>
            </a:r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3C1BF43-167B-404A-8DED-4E203311E0FD}"/>
              </a:ext>
            </a:extLst>
          </p:cNvPr>
          <p:cNvSpPr/>
          <p:nvPr userDrawn="1"/>
        </p:nvSpPr>
        <p:spPr>
          <a:xfrm>
            <a:off x="4446928" y="763908"/>
            <a:ext cx="3237181" cy="3237181"/>
          </a:xfrm>
          <a:prstGeom prst="ellipse">
            <a:avLst/>
          </a:prstGeom>
          <a:solidFill>
            <a:srgbClr val="008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6958F9-1290-544E-A4D9-C155090F05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89346" y="1747341"/>
            <a:ext cx="2752344" cy="127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981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E59F1FB-5E2C-514C-8EE1-7A1EB1EF3DF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00A44E"/>
              </a:gs>
              <a:gs pos="100000">
                <a:srgbClr val="004A2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D2C30F20-235F-174D-B487-D6643917E8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11599" y="4366579"/>
            <a:ext cx="4307841" cy="439101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lang="en-US" dirty="0" smtClean="0">
                <a:solidFill>
                  <a:schemeClr val="bg1"/>
                </a:solidFill>
              </a:defRPr>
            </a:lvl1pPr>
          </a:lstStyle>
          <a:p>
            <a:pPr lvl="0">
              <a:spcBef>
                <a:spcPts val="1600"/>
              </a:spcBef>
            </a:pPr>
            <a:r>
              <a:rPr lang="en-US" sz="2800" dirty="0"/>
              <a:t>Slide Title Here</a:t>
            </a:r>
            <a:endParaRPr lang="en-US" b="0" i="0" u="none" strike="noStrike" dirty="0">
              <a:solidFill>
                <a:srgbClr val="000000"/>
              </a:solidFill>
              <a:effectLst/>
              <a:latin typeface="Segoe UI"/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0D4B792E-BBD3-EA46-9052-2846A6BC14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11600" y="5008563"/>
            <a:ext cx="4308475" cy="1655762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1400" b="0" i="0" u="none" strike="noStrike" baseline="0" smtClean="0">
                <a:solidFill>
                  <a:schemeClr val="bg1"/>
                </a:solidFill>
                <a:effectLst/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/>
              <a:t>Mauris</a:t>
            </a:r>
            <a:r>
              <a:rPr lang="en-US" sz="1400" dirty="0"/>
              <a:t> </a:t>
            </a:r>
            <a:r>
              <a:rPr lang="en-US" sz="1400" dirty="0" err="1"/>
              <a:t>accumsan</a:t>
            </a:r>
            <a:r>
              <a:rPr lang="en-US" sz="1400" dirty="0"/>
              <a:t> </a:t>
            </a:r>
            <a:r>
              <a:rPr lang="en-US" sz="1400" dirty="0" err="1"/>
              <a:t>purus</a:t>
            </a:r>
            <a:r>
              <a:rPr lang="en-US" sz="1400" dirty="0"/>
              <a:t> in </a:t>
            </a:r>
            <a:r>
              <a:rPr lang="en-US" sz="1400" dirty="0" err="1"/>
              <a:t>quam</a:t>
            </a:r>
            <a:r>
              <a:rPr lang="en-US" sz="1400" dirty="0"/>
              <a:t> </a:t>
            </a:r>
            <a:r>
              <a:rPr lang="en-US" sz="1400" dirty="0" err="1"/>
              <a:t>lobortis</a:t>
            </a:r>
            <a:r>
              <a:rPr lang="en-US" sz="1400" dirty="0"/>
              <a:t> pharetra. </a:t>
            </a:r>
            <a:r>
              <a:rPr lang="en-US" sz="1400" dirty="0" err="1"/>
              <a:t>Proin</a:t>
            </a:r>
            <a:r>
              <a:rPr lang="en-US" sz="1400" dirty="0"/>
              <a:t> sit </a:t>
            </a:r>
            <a:r>
              <a:rPr lang="en-US" sz="1400" dirty="0" err="1"/>
              <a:t>amet</a:t>
            </a:r>
            <a:r>
              <a:rPr lang="en-US" sz="1400" dirty="0"/>
              <a:t> </a:t>
            </a:r>
            <a:r>
              <a:rPr lang="en-US" sz="1400" dirty="0" err="1"/>
              <a:t>elementum</a:t>
            </a:r>
            <a:r>
              <a:rPr lang="en-US" sz="1400" dirty="0"/>
              <a:t> </a:t>
            </a:r>
            <a:r>
              <a:rPr lang="en-US" sz="1400" dirty="0" err="1"/>
              <a:t>turpis</a:t>
            </a:r>
            <a:r>
              <a:rPr lang="en-US" sz="1400" dirty="0"/>
              <a:t>. </a:t>
            </a:r>
            <a:r>
              <a:rPr lang="en-US" sz="1400" dirty="0" err="1"/>
              <a:t>Vivamus</a:t>
            </a:r>
            <a:r>
              <a:rPr lang="en-US" sz="1400" dirty="0"/>
              <a:t> </a:t>
            </a:r>
            <a:r>
              <a:rPr lang="en-US" sz="1400" dirty="0" err="1"/>
              <a:t>sodales</a:t>
            </a:r>
            <a:r>
              <a:rPr lang="en-US" sz="1400" dirty="0"/>
              <a:t> magna id pulvinar </a:t>
            </a:r>
            <a:r>
              <a:rPr lang="en-US" sz="1400" dirty="0" err="1"/>
              <a:t>pretium</a:t>
            </a:r>
            <a:r>
              <a:rPr lang="en-US" sz="1400" dirty="0"/>
              <a:t>. </a:t>
            </a:r>
            <a:r>
              <a:rPr lang="en-US" sz="1400" dirty="0" err="1"/>
              <a:t>Phasellus</a:t>
            </a:r>
            <a:r>
              <a:rPr lang="en-US" sz="1400" dirty="0"/>
              <a:t> porta ipsum </a:t>
            </a:r>
            <a:r>
              <a:rPr lang="en-US" sz="1400" dirty="0" err="1"/>
              <a:t>nec</a:t>
            </a:r>
            <a:r>
              <a:rPr lang="en-US" sz="1400" dirty="0"/>
              <a:t> </a:t>
            </a:r>
            <a:r>
              <a:rPr lang="en-US" sz="1400" dirty="0" err="1"/>
              <a:t>euismod</a:t>
            </a:r>
            <a:r>
              <a:rPr lang="en-US" sz="1400" dirty="0"/>
              <a:t> </a:t>
            </a:r>
            <a:r>
              <a:rPr lang="en-US" sz="1400" dirty="0" err="1"/>
              <a:t>tincidunt</a:t>
            </a:r>
            <a:r>
              <a:rPr lang="en-US" sz="1400" dirty="0"/>
              <a:t>. </a:t>
            </a:r>
            <a:r>
              <a:rPr lang="en-US" sz="1400" dirty="0" err="1"/>
              <a:t>Aliquam</a:t>
            </a:r>
            <a:r>
              <a:rPr lang="en-US" sz="1400" dirty="0"/>
              <a:t> </a:t>
            </a:r>
            <a:r>
              <a:rPr lang="en-US" sz="1400" dirty="0" err="1"/>
              <a:t>ultrices</a:t>
            </a:r>
            <a:r>
              <a:rPr lang="en-US" sz="1400" dirty="0"/>
              <a:t>, </a:t>
            </a:r>
            <a:r>
              <a:rPr lang="en-US" sz="1400" dirty="0" err="1"/>
              <a:t>justo</a:t>
            </a:r>
            <a:r>
              <a:rPr lang="en-US" sz="1400" dirty="0"/>
              <a:t> </a:t>
            </a:r>
            <a:r>
              <a:rPr lang="en-US" sz="1400" dirty="0" err="1"/>
              <a:t>quis</a:t>
            </a:r>
            <a:r>
              <a:rPr lang="en-US" sz="1400" dirty="0"/>
              <a:t> semper</a:t>
            </a:r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583217F-EF53-454B-993D-E0F772248784}"/>
              </a:ext>
            </a:extLst>
          </p:cNvPr>
          <p:cNvSpPr/>
          <p:nvPr userDrawn="1"/>
        </p:nvSpPr>
        <p:spPr>
          <a:xfrm>
            <a:off x="4446683" y="695669"/>
            <a:ext cx="3237181" cy="32371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ED3F9B-EE06-3047-9AAE-7CF23F171A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2681" y="1680755"/>
            <a:ext cx="2745184" cy="126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185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DFA48A-D45C-104B-BED3-DE006E62D3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49932" y="217820"/>
            <a:ext cx="1623486" cy="749301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C5E821-9602-8B43-B24F-C0C7DEF063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92325" y="2631759"/>
            <a:ext cx="8667750" cy="8734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/>
            </a:lvl1pPr>
          </a:lstStyle>
          <a:p>
            <a:pPr lvl="0"/>
            <a:r>
              <a:rPr lang="en-US" dirty="0"/>
              <a:t>Very Large Headline Here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F6C1644D-226D-1A4D-8637-0158912CDB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92325" y="3637598"/>
            <a:ext cx="8667750" cy="24482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650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rgbClr val="077B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2C9595-0EA3-D84B-B804-E01A3FC5DA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51008" y="219456"/>
            <a:ext cx="1627632" cy="751215"/>
          </a:xfrm>
          <a:prstGeom prst="rect">
            <a:avLst/>
          </a:prstGeom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028BE1-628E-C845-BC44-E884D945FA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92325" y="2631759"/>
            <a:ext cx="8667750" cy="8734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Very Large Headline Here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F02F72D-84BA-CE4B-9DF3-FC49E4CE2E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92325" y="3637598"/>
            <a:ext cx="8667750" cy="24482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1838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56D0D23-7F98-C641-88F6-FE6D8AEF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95283" y="1778318"/>
            <a:ext cx="4176077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 Goes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618F94F7-6A0C-4842-97A6-ACC772E679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95283" y="2133600"/>
            <a:ext cx="5679757" cy="8534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FAA48E5-92BB-6946-953B-AC27C53953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51008" y="219456"/>
            <a:ext cx="1623486" cy="749301"/>
          </a:xfrm>
          <a:prstGeom prst="rect">
            <a:avLst/>
          </a:prstGeo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7C738E9-0CF9-D840-A14B-E1FACA560A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21205" y="1589881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FEBC0744-1C0D-8A4E-9A74-5B20FDEC08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021205" y="3367431"/>
            <a:ext cx="732155" cy="732155"/>
          </a:xfrm>
          <a:prstGeom prst="ellipse">
            <a:avLst/>
          </a:prstGeom>
          <a:solidFill>
            <a:srgbClr val="007B3B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F2A377BB-0714-DD4C-80FE-85B366A98F2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31047" y="5095108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00BB2566-BA77-DA4D-8AE9-AB7266B6FDB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895283" y="3531104"/>
            <a:ext cx="4176077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 Goes Here</a:t>
            </a: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B58912CC-E0BC-BC43-8A1E-EE3F00B3B16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95283" y="3886386"/>
            <a:ext cx="5679757" cy="8534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4BF3DBAD-AE6F-A742-B177-934C84760CF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895283" y="5289897"/>
            <a:ext cx="4176077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 Goes Here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A5F64050-BBE0-6141-A55E-19C9B49423F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95283" y="5645179"/>
            <a:ext cx="5679757" cy="8534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210D1966-0F17-4F47-A1D0-2100A95FD57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895283" y="737685"/>
            <a:ext cx="5974397" cy="42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3243184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7FAA48E5-92BB-6946-953B-AC27C53953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51008" y="219456"/>
            <a:ext cx="1623486" cy="749301"/>
          </a:xfrm>
          <a:prstGeom prst="rect">
            <a:avLst/>
          </a:prstGeom>
        </p:spPr>
      </p:pic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210D1966-0F17-4F47-A1D0-2100A95FD57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92284" y="1486747"/>
            <a:ext cx="7107396" cy="17515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7DA05E9A-A537-F34A-ABA1-52DBF38C407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07674" y="4740462"/>
            <a:ext cx="2174875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 Goes Here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117DC69A-FED7-9149-B451-D971805BAEC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07674" y="5095744"/>
            <a:ext cx="2002155" cy="1294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C375D517-4746-E942-9E60-0A18D5CA6FD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07674" y="3854476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2385BFDE-CF4D-4F49-8049-ABD9DB742C8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2284" y="4740462"/>
            <a:ext cx="2174875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 Goes Here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DCFE16C2-82E9-8740-8C87-20DB3E13203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92284" y="5095744"/>
            <a:ext cx="2002155" cy="1294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0FDC6856-C94B-2044-A250-C8197993944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92284" y="3854476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1B3DAE5D-32C0-1D43-8236-574C048D0FE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395988" y="4740462"/>
            <a:ext cx="2174875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 Goes Here</a:t>
            </a:r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245E4E13-C49D-BF4A-985A-3B95BE7906D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395988" y="5095744"/>
            <a:ext cx="2002155" cy="1294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B4724838-E9BD-BB48-A347-3D9240219B5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395988" y="3854476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34" name="Text Placeholder 5">
            <a:extLst>
              <a:ext uri="{FF2B5EF4-FFF2-40B4-BE49-F238E27FC236}">
                <a16:creationId xmlns:a16="http://schemas.microsoft.com/office/drawing/2014/main" id="{501F45E9-39DB-414E-9EEB-1E6ECD1FA8D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424559" y="4740462"/>
            <a:ext cx="2174875" cy="355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Header Goes Here</a:t>
            </a:r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0A5A593D-C0FD-4E46-82D5-69FF869316B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424559" y="5095744"/>
            <a:ext cx="2002155" cy="12948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</a:t>
            </a:r>
          </a:p>
        </p:txBody>
      </p:sp>
      <p:sp>
        <p:nvSpPr>
          <p:cNvPr id="36" name="Text Placeholder 16">
            <a:extLst>
              <a:ext uri="{FF2B5EF4-FFF2-40B4-BE49-F238E27FC236}">
                <a16:creationId xmlns:a16="http://schemas.microsoft.com/office/drawing/2014/main" id="{25A718CA-3C44-754A-B2CC-F173F1B2E23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424559" y="3854476"/>
            <a:ext cx="732155" cy="732155"/>
          </a:xfrm>
          <a:prstGeom prst="ellipse">
            <a:avLst/>
          </a:prstGeom>
          <a:solidFill>
            <a:srgbClr val="00A44E"/>
          </a:solidFill>
        </p:spPr>
        <p:txBody>
          <a:bodyPr anchor="ctr"/>
          <a:lstStyle>
            <a:lvl1pPr marL="0" indent="0" algn="ctr">
              <a:buFontTx/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66515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9863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3" r:id="rId2"/>
    <p:sldLayoutId id="2147483654" r:id="rId3"/>
    <p:sldLayoutId id="2147483649" r:id="rId4"/>
    <p:sldLayoutId id="2147483652" r:id="rId5"/>
    <p:sldLayoutId id="2147483655" r:id="rId6"/>
    <p:sldLayoutId id="2147483656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mailto:FacultySenate@unt.edu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hyperlink" Target="mailto:Coby.Condrey@unt.ed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FacultySenate@unt.edu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Logo, company name&#10;&#10;Description automatically generated">
            <a:extLst>
              <a:ext uri="{FF2B5EF4-FFF2-40B4-BE49-F238E27FC236}">
                <a16:creationId xmlns:a16="http://schemas.microsoft.com/office/drawing/2014/main" id="{947D52DD-638C-46CE-8590-4222B2305E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439" r="1" b="25396"/>
          <a:stretch>
            <a:fillRect/>
          </a:stretch>
        </p:blipFill>
        <p:spPr>
          <a:xfrm>
            <a:off x="6176433" y="10"/>
            <a:ext cx="6015567" cy="3920034"/>
          </a:xfrm>
          <a:custGeom>
            <a:avLst/>
            <a:gdLst/>
            <a:ahLst/>
            <a:cxnLst/>
            <a:rect l="l" t="t" r="r" b="b"/>
            <a:pathLst>
              <a:path w="6015567" h="3920044">
                <a:moveTo>
                  <a:pt x="0" y="0"/>
                </a:moveTo>
                <a:lnTo>
                  <a:pt x="6015567" y="0"/>
                </a:lnTo>
                <a:lnTo>
                  <a:pt x="6015567" y="3920044"/>
                </a:lnTo>
                <a:lnTo>
                  <a:pt x="2469659" y="3920044"/>
                </a:lnTo>
                <a:lnTo>
                  <a:pt x="2469659" y="3103224"/>
                </a:lnTo>
                <a:lnTo>
                  <a:pt x="0" y="3103224"/>
                </a:ln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B23083B-2FD8-40AC-A82B-328A1BFC899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102" r="12475" b="-2"/>
          <a:stretch>
            <a:fillRect/>
          </a:stretch>
        </p:blipFill>
        <p:spPr>
          <a:xfrm>
            <a:off x="20" y="4069976"/>
            <a:ext cx="3535311" cy="27880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C24E260-E3E1-4257-A30F-3FF720DA17A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359" r="25136"/>
          <a:stretch>
            <a:fillRect/>
          </a:stretch>
        </p:blipFill>
        <p:spPr>
          <a:xfrm>
            <a:off x="3696199" y="3257176"/>
            <a:ext cx="4789093" cy="36008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97DE16-732D-4908-98C1-41DEA42DB9F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019" r="1" b="83"/>
          <a:stretch>
            <a:fillRect/>
          </a:stretch>
        </p:blipFill>
        <p:spPr>
          <a:xfrm>
            <a:off x="1" y="10"/>
            <a:ext cx="6015567" cy="3920034"/>
          </a:xfrm>
          <a:custGeom>
            <a:avLst/>
            <a:gdLst/>
            <a:ahLst/>
            <a:cxnLst/>
            <a:rect l="l" t="t" r="r" b="b"/>
            <a:pathLst>
              <a:path w="6015567" h="3920044">
                <a:moveTo>
                  <a:pt x="0" y="0"/>
                </a:moveTo>
                <a:lnTo>
                  <a:pt x="6015567" y="0"/>
                </a:lnTo>
                <a:lnTo>
                  <a:pt x="6015567" y="3103224"/>
                </a:lnTo>
                <a:lnTo>
                  <a:pt x="3545908" y="3103224"/>
                </a:lnTo>
                <a:lnTo>
                  <a:pt x="3545908" y="3920044"/>
                </a:lnTo>
                <a:lnTo>
                  <a:pt x="0" y="3920044"/>
                </a:lnTo>
                <a:close/>
              </a:path>
            </a:pathLst>
          </a:cu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502B001-FCD4-48D2-A0C7-AB6262DF2F2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2801" r="15659" b="-2"/>
          <a:stretch>
            <a:fillRect/>
          </a:stretch>
        </p:blipFill>
        <p:spPr>
          <a:xfrm>
            <a:off x="8646161" y="4069976"/>
            <a:ext cx="3545840" cy="278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717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941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FBD243-49A0-F1A2-484D-F39C1EF2F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A23D739C-6A56-B58D-D830-E43F20ECE929}"/>
              </a:ext>
            </a:extLst>
          </p:cNvPr>
          <p:cNvSpPr txBox="1">
            <a:spLocks/>
          </p:cNvSpPr>
          <p:nvPr/>
        </p:nvSpPr>
        <p:spPr>
          <a:xfrm>
            <a:off x="1117964" y="313940"/>
            <a:ext cx="8667750" cy="87344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Contact the Faculty Senate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C525A0-1827-0C97-A1D6-F0BC5DCD24A2}"/>
              </a:ext>
            </a:extLst>
          </p:cNvPr>
          <p:cNvSpPr txBox="1"/>
          <p:nvPr/>
        </p:nvSpPr>
        <p:spPr>
          <a:xfrm>
            <a:off x="6096000" y="3248546"/>
            <a:ext cx="5653548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 Faculty Senate</a:t>
            </a: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https://facultysenate.unt.edu </a:t>
            </a: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Hurley Building 116</a:t>
            </a:r>
          </a:p>
          <a:p>
            <a:pPr>
              <a:spcBef>
                <a:spcPts val="0"/>
              </a:spcBef>
            </a:pPr>
            <a:r>
              <a:rPr lang="en-US" sz="2800" u="sng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FacultySenate@unt.edu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940-565-2053</a:t>
            </a:r>
            <a:b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Jill Stover, administrative coordinator</a:t>
            </a:r>
          </a:p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Aryan Patial, office assistant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7164595-135C-3E9E-7E77-C09BA3DBD3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383001" y="1705101"/>
            <a:ext cx="4641351" cy="1011319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EF3DD4EB-0816-C031-CA9D-DABC11F695F7}"/>
              </a:ext>
            </a:extLst>
          </p:cNvPr>
          <p:cNvSpPr txBox="1">
            <a:spLocks/>
          </p:cNvSpPr>
          <p:nvPr/>
        </p:nvSpPr>
        <p:spPr>
          <a:xfrm>
            <a:off x="1371183" y="3148939"/>
            <a:ext cx="4469178" cy="318457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Adam Chamberlin, chair</a:t>
            </a: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Adam.Chamberlin@unt.edu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</a:pP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Melissa McKay, vice chair</a:t>
            </a:r>
          </a:p>
          <a:p>
            <a:pPr>
              <a:spcBef>
                <a:spcPts val="0"/>
              </a:spcBef>
            </a:pPr>
            <a:r>
              <a:rPr lang="en-US" sz="2800" u="sng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Melissa.McKay@unt.edu</a:t>
            </a:r>
          </a:p>
          <a:p>
            <a:pPr>
              <a:spcBef>
                <a:spcPts val="0"/>
              </a:spcBef>
            </a:pPr>
            <a:endParaRPr lang="en-US" sz="2800" u="sng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Rose Baker, secretary</a:t>
            </a:r>
          </a:p>
          <a:p>
            <a:pPr>
              <a:spcBef>
                <a:spcPts val="0"/>
              </a:spcBef>
            </a:pPr>
            <a:r>
              <a:rPr lang="en-US" sz="2800" u="sng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Rose.Baker@unt.edu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</a:pPr>
            <a:endParaRPr lang="en-US" sz="28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A6AB4B66-8FE2-ACDC-2950-7AB76CE2EA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404" y="1282650"/>
            <a:ext cx="1790087" cy="179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6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3A0B0AF-51C8-4C84-A4E5-24DF67145D11}"/>
              </a:ext>
            </a:extLst>
          </p:cNvPr>
          <p:cNvSpPr txBox="1"/>
          <p:nvPr/>
        </p:nvSpPr>
        <p:spPr>
          <a:xfrm>
            <a:off x="848751" y="582067"/>
            <a:ext cx="10494498" cy="5693866"/>
          </a:xfrm>
          <a:prstGeom prst="rect">
            <a:avLst/>
          </a:prstGeom>
          <a:solidFill>
            <a:srgbClr val="079418"/>
          </a:solidFill>
        </p:spPr>
        <p:txBody>
          <a:bodyPr wrap="square" rtlCol="0">
            <a:spAutoFit/>
          </a:bodyPr>
          <a:lstStyle/>
          <a:p>
            <a:pPr algn="ctr"/>
            <a:endParaRPr lang="en-US" sz="1400" b="1" i="1" u="none" strike="noStrike" baseline="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600" b="1" i="1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Charter of the Faculty Senate</a:t>
            </a:r>
          </a:p>
          <a:p>
            <a:endParaRPr lang="en-US" sz="2600" b="1" i="1" u="none" strike="noStrike" baseline="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457200" marR="1040"/>
            <a:r>
              <a:rPr lang="en-US" sz="2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The Faculty Senate </a:t>
            </a:r>
            <a:r>
              <a:rPr lang="en-US" sz="2600" b="1" i="1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advocates for shared governance</a:t>
            </a:r>
            <a:r>
              <a:rPr lang="en-US" sz="2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, and in doing so encourages faculty to participate and discuss academic matters to </a:t>
            </a:r>
            <a:br>
              <a:rPr lang="en-US" sz="2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2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ensure that academic quality remains a priority at UNT. </a:t>
            </a:r>
          </a:p>
          <a:p>
            <a:pPr marR="1040"/>
            <a:endParaRPr lang="en-US" sz="26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457200" marR="1040"/>
            <a:r>
              <a:rPr lang="en-US" sz="2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The Faculty Senate </a:t>
            </a:r>
            <a:r>
              <a:rPr lang="en-US" sz="2600" b="1" i="1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represents the view of the faculty </a:t>
            </a:r>
            <a:r>
              <a:rPr lang="en-US" sz="2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to the UNT Administration.</a:t>
            </a:r>
          </a:p>
          <a:p>
            <a:pPr marR="1040"/>
            <a:endParaRPr lang="en-US" sz="2600" b="0" i="0" u="none" strike="noStrike" baseline="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457200" marR="1050"/>
            <a:r>
              <a:rPr lang="en-US" sz="2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The Faculty Senate </a:t>
            </a:r>
            <a:r>
              <a:rPr lang="en-US" sz="2600" b="1" i="1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may consider all matters of general welfare to the university </a:t>
            </a:r>
            <a:r>
              <a:rPr lang="en-US" sz="2600" b="0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including matters raised by senators, by senate committees and by the president of the university, and [others].</a:t>
            </a:r>
          </a:p>
          <a:p>
            <a:pPr marR="1050"/>
            <a:endParaRPr lang="en-US" sz="2600" b="0" i="0" u="none" strike="noStrike" baseline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396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94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8C20CF8-22C8-449A-B881-6185DFB72F59}"/>
              </a:ext>
            </a:extLst>
          </p:cNvPr>
          <p:cNvSpPr/>
          <p:nvPr/>
        </p:nvSpPr>
        <p:spPr>
          <a:xfrm>
            <a:off x="723900" y="1789763"/>
            <a:ext cx="10744200" cy="440120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3000" dirty="0"/>
              <a:t>54 senators from all ranks and colleges (maximum 60 allowed)</a:t>
            </a:r>
          </a:p>
          <a:p>
            <a:pPr marL="457200" indent="-45720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3000" dirty="0"/>
              <a:t>Presidential appointment of one senator per college</a:t>
            </a:r>
          </a:p>
          <a:p>
            <a:pPr marL="457200" indent="-45720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3000" dirty="0"/>
              <a:t>Election of senators from 8 voting groups (voting groups determined by an apportionment process and approved by the Senate)</a:t>
            </a:r>
          </a:p>
          <a:p>
            <a:pPr marL="457200" indent="-45720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3000" dirty="0"/>
              <a:t>Election of at-large senators from among all full-time faculty ranks</a:t>
            </a:r>
          </a:p>
          <a:p>
            <a:pPr marL="457200" indent="-45720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3000" dirty="0"/>
              <a:t>Two student senators (non-voting)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5850B43B-9A80-40F7-BDE1-C774AD04B9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3901" y="527746"/>
            <a:ext cx="9226344" cy="720951"/>
          </a:xfrm>
          <a:solidFill>
            <a:schemeClr val="bg1"/>
          </a:solidFill>
        </p:spPr>
        <p:txBody>
          <a:bodyPr/>
          <a:lstStyle/>
          <a:p>
            <a:r>
              <a:rPr lang="en-US" sz="4400" b="1" dirty="0">
                <a:solidFill>
                  <a:schemeClr val="tx1"/>
                </a:solidFill>
              </a:rPr>
              <a:t>Faculty Senate Membership 2026-2027</a:t>
            </a:r>
          </a:p>
        </p:txBody>
      </p:sp>
    </p:spTree>
    <p:extLst>
      <p:ext uri="{BB962C8B-B14F-4D97-AF65-F5344CB8AC3E}">
        <p14:creationId xmlns:p14="http://schemas.microsoft.com/office/powerpoint/2010/main" val="3147726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049783-B54C-9542-9EA4-6312763320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97361" y="433405"/>
            <a:ext cx="3810970" cy="731583"/>
          </a:xfrm>
        </p:spPr>
        <p:txBody>
          <a:bodyPr/>
          <a:lstStyle/>
          <a:p>
            <a:r>
              <a:rPr lang="en-US" sz="4800" b="1" dirty="0"/>
              <a:t>Leadership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20CFD3-EF8F-CC48-9055-35CF7CBAE7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35024" y="1347497"/>
            <a:ext cx="1903381" cy="589382"/>
          </a:xfrm>
        </p:spPr>
        <p:txBody>
          <a:bodyPr/>
          <a:lstStyle/>
          <a:p>
            <a:r>
              <a:rPr lang="en-US" sz="4000" dirty="0">
                <a:solidFill>
                  <a:srgbClr val="079418"/>
                </a:solidFill>
              </a:rPr>
              <a:t>Officers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B0D5213-A23A-48A2-847B-482CCFDF08D8}"/>
              </a:ext>
            </a:extLst>
          </p:cNvPr>
          <p:cNvSpPr txBox="1">
            <a:spLocks/>
          </p:cNvSpPr>
          <p:nvPr/>
        </p:nvSpPr>
        <p:spPr>
          <a:xfrm>
            <a:off x="1435024" y="3370585"/>
            <a:ext cx="4558222" cy="73158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rgbClr val="079418"/>
                </a:solidFill>
              </a:rPr>
              <a:t>Executive Committee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F8CE8C-C298-4628-A82C-6B305361B00D}"/>
              </a:ext>
            </a:extLst>
          </p:cNvPr>
          <p:cNvSpPr txBox="1"/>
          <p:nvPr/>
        </p:nvSpPr>
        <p:spPr>
          <a:xfrm>
            <a:off x="2098348" y="1936879"/>
            <a:ext cx="80250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Chair, Vice Chair and Secretary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Appointed by President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One-year terms beginning July 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800F80B-E427-46EF-9756-711290D3DE6B}"/>
              </a:ext>
            </a:extLst>
          </p:cNvPr>
          <p:cNvSpPr txBox="1"/>
          <p:nvPr/>
        </p:nvSpPr>
        <p:spPr>
          <a:xfrm>
            <a:off x="2098348" y="3949939"/>
            <a:ext cx="86586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Members: three officers, the immediate-past chair,</a:t>
            </a:r>
            <a:br>
              <a:rPr lang="en-US" sz="2800" dirty="0"/>
            </a:br>
            <a:r>
              <a:rPr lang="en-US" sz="2800" dirty="0"/>
              <a:t>     and eight other senators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Vice Chair is Chair of the Executive Committee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Purpose: Planning for Faculty Senate's monthly</a:t>
            </a:r>
            <a:br>
              <a:rPr lang="en-US" sz="2800" dirty="0"/>
            </a:br>
            <a:r>
              <a:rPr lang="en-US" sz="2800" dirty="0"/>
              <a:t>     general sessions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Meets twice per month except in summer</a:t>
            </a:r>
          </a:p>
        </p:txBody>
      </p:sp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334E66A1-9FDB-4710-09CF-26CC47C70E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47" t="18944" r="20710" b="35168"/>
          <a:stretch/>
        </p:blipFill>
        <p:spPr>
          <a:xfrm>
            <a:off x="9808026" y="20202"/>
            <a:ext cx="2320406" cy="155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851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941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D67E29-8A3D-51AA-AB52-F66AB2796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F924133-0537-0FEB-AE21-6F47B30DE0EB}"/>
              </a:ext>
            </a:extLst>
          </p:cNvPr>
          <p:cNvSpPr txBox="1"/>
          <p:nvPr/>
        </p:nvSpPr>
        <p:spPr>
          <a:xfrm>
            <a:off x="570271" y="2178803"/>
            <a:ext cx="11228439" cy="44012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Second Wednesdays at 2 pm, Union 332 (usually)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September – December &amp; February – June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Includes …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University Update (President &amp; Provost)              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Topical presentations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Committee reports and updates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Open to public &amp; viewable by livestream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Suggest business to a senator or contact </a:t>
            </a:r>
            <a:r>
              <a:rPr lang="en-US" sz="2800" dirty="0">
                <a:solidFill>
                  <a:srgbClr val="079418"/>
                </a:solidFill>
              </a:rPr>
              <a:t>FacultySenate@unt.edu</a:t>
            </a:r>
            <a:endParaRPr lang="en-US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Schedule, agendas, minutes, and recordings available on Faculty Senate website</a:t>
            </a:r>
            <a:endParaRPr lang="en-US" sz="2800" dirty="0">
              <a:solidFill>
                <a:srgbClr val="079418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6E4FFBB-0FE2-9F94-6433-51C8FE8B4B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0271" y="424851"/>
            <a:ext cx="5437239" cy="873442"/>
          </a:xfrm>
          <a:solidFill>
            <a:schemeClr val="bg1"/>
          </a:solidFill>
        </p:spPr>
        <p:txBody>
          <a:bodyPr/>
          <a:lstStyle/>
          <a:p>
            <a:r>
              <a:rPr lang="en-US" sz="4800" b="1" dirty="0"/>
              <a:t>Meetings &amp; Business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1549A-E503-7CCB-03A4-65274692DC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0271" y="1443857"/>
            <a:ext cx="3388455" cy="589382"/>
          </a:xfrm>
          <a:solidFill>
            <a:schemeClr val="bg1"/>
          </a:solidFill>
        </p:spPr>
        <p:txBody>
          <a:bodyPr/>
          <a:lstStyle/>
          <a:p>
            <a:r>
              <a:rPr lang="en-US" sz="3600" dirty="0"/>
              <a:t>General Sessions</a:t>
            </a:r>
          </a:p>
        </p:txBody>
      </p:sp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F7525AED-1D2F-2964-CE73-1710B7B685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47" t="18944" r="20710" b="35168"/>
          <a:stretch/>
        </p:blipFill>
        <p:spPr>
          <a:xfrm>
            <a:off x="9665113" y="213170"/>
            <a:ext cx="2320406" cy="15579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C68A2EC-A1AF-6371-42C0-165EA001FA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09703" y="2756353"/>
            <a:ext cx="2123766" cy="212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085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82B8CB-2378-4548-827C-9D85F675092A}"/>
              </a:ext>
            </a:extLst>
          </p:cNvPr>
          <p:cNvSpPr txBox="1"/>
          <p:nvPr/>
        </p:nvSpPr>
        <p:spPr>
          <a:xfrm>
            <a:off x="543013" y="474871"/>
            <a:ext cx="65352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Committee Participation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E7D714-F0CF-4546-9915-5590EEDE130A}"/>
              </a:ext>
            </a:extLst>
          </p:cNvPr>
          <p:cNvSpPr txBox="1"/>
          <p:nvPr/>
        </p:nvSpPr>
        <p:spPr>
          <a:xfrm>
            <a:off x="543013" y="1376914"/>
            <a:ext cx="491073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B3B"/>
                </a:solidFill>
              </a:rPr>
              <a:t>Non-Elected Standing Committees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Twenty committees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Filled through a Senate nominations and approval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Some have eligibility requirements – review the committee pages found on the Faculty Senate website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B3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Elected Standing Committees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Three committees: Graduate Council, Faculty Development Leave Committee, and University Faculty Grievance Committee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Must follow election process rules to nominate and vote for candidates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E5875F-5E01-4099-87F2-1AA423F000E8}"/>
              </a:ext>
            </a:extLst>
          </p:cNvPr>
          <p:cNvSpPr txBox="1"/>
          <p:nvPr/>
        </p:nvSpPr>
        <p:spPr>
          <a:xfrm>
            <a:off x="6096000" y="1884745"/>
            <a:ext cx="50605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B3B"/>
                </a:solidFill>
              </a:rPr>
              <a:t>Administrative Committees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Not administered by the Senate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Approximately twenty committees currently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Filled in various ways (mostly via nominations/FS approval but some special chair appointments)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Some have eligibility requirements – review committee page found on the Faculty Senate website or contact the administering entity</a:t>
            </a:r>
            <a:endParaRPr lang="en-US" sz="2000" dirty="0">
              <a:solidFill>
                <a:srgbClr val="007B3B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90E1E50C-89D7-C8AF-CC5E-FC288235DD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47" t="18944" r="20710" b="35168"/>
          <a:stretch/>
        </p:blipFill>
        <p:spPr>
          <a:xfrm>
            <a:off x="9479603" y="0"/>
            <a:ext cx="2320406" cy="155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596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94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82B8CB-2378-4548-827C-9D85F675092A}"/>
              </a:ext>
            </a:extLst>
          </p:cNvPr>
          <p:cNvSpPr txBox="1"/>
          <p:nvPr/>
        </p:nvSpPr>
        <p:spPr>
          <a:xfrm>
            <a:off x="727588" y="335434"/>
            <a:ext cx="633679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Committee Participation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F3008E-F7F2-8003-2BA8-0D4088953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9223" y="0"/>
            <a:ext cx="2322777" cy="15607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AB0BA5-80B3-0445-E366-2BD92817E9A1}"/>
              </a:ext>
            </a:extLst>
          </p:cNvPr>
          <p:cNvSpPr txBox="1"/>
          <p:nvPr/>
        </p:nvSpPr>
        <p:spPr>
          <a:xfrm>
            <a:off x="609601" y="1297215"/>
            <a:ext cx="8072284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dirty="0"/>
              <a:t>Information about each committee – including a list of members and vacancies – may be found at </a:t>
            </a:r>
            <a:r>
              <a:rPr lang="en-US" sz="2800" b="1" i="1" dirty="0">
                <a:solidFill>
                  <a:srgbClr val="0070C0"/>
                </a:solidFill>
              </a:rPr>
              <a:t>https://facultysenate.unt.edu/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FBD265-5AA1-9F68-C0A5-554C9E7E6295}"/>
              </a:ext>
            </a:extLst>
          </p:cNvPr>
          <p:cNvSpPr txBox="1"/>
          <p:nvPr/>
        </p:nvSpPr>
        <p:spPr>
          <a:xfrm>
            <a:off x="609600" y="3000386"/>
            <a:ext cx="10972799" cy="343581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b="1" dirty="0"/>
              <a:t>To submit a nomination for yourself or another faculty member: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3200" dirty="0"/>
              <a:t>Send an e-mail with the committee name, nominee's name, and nominee's department affiliation to the Faculty Senate office at </a:t>
            </a:r>
            <a:r>
              <a:rPr lang="en-US" sz="3200" b="1" dirty="0">
                <a:hlinkClick r:id="rId3"/>
              </a:rPr>
              <a:t>FacultySenate@unt.edu</a:t>
            </a:r>
            <a:r>
              <a:rPr lang="en-US" sz="3200" b="1" dirty="0"/>
              <a:t>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3200" dirty="0"/>
              <a:t>Ask one of your voting group, college or at-large senators to submit your nomination</a:t>
            </a:r>
          </a:p>
        </p:txBody>
      </p:sp>
    </p:spTree>
    <p:extLst>
      <p:ext uri="{BB962C8B-B14F-4D97-AF65-F5344CB8AC3E}">
        <p14:creationId xmlns:p14="http://schemas.microsoft.com/office/powerpoint/2010/main" val="2009327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2BA9CB7-AFB4-422C-A640-5E1EE3BFA3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8279" y="510624"/>
            <a:ext cx="8782207" cy="742754"/>
          </a:xfrm>
        </p:spPr>
        <p:txBody>
          <a:bodyPr/>
          <a:lstStyle/>
          <a:p>
            <a:r>
              <a:rPr lang="en-US" sz="4800" b="1" dirty="0"/>
              <a:t>Faculty Senate Website Resources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6E9FABB-3981-44DD-B8F0-53EBA87FEC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0" y="1560711"/>
            <a:ext cx="5721477" cy="4661351"/>
          </a:xfrm>
        </p:spPr>
        <p:txBody>
          <a:bodyPr/>
          <a:lstStyle/>
          <a:p>
            <a:pPr marL="285750" indent="-285750">
              <a:buClr>
                <a:srgbClr val="079418"/>
              </a:buClr>
              <a:buFont typeface="Wingdings" panose="05000000000000000000" pitchFamily="2" charset="2"/>
              <a:buChar char="Ø"/>
            </a:pPr>
            <a:r>
              <a:rPr lang="en-US" sz="3200" dirty="0"/>
              <a:t>Awards processes managed by the Faculty Senate </a:t>
            </a:r>
          </a:p>
          <a:p>
            <a:pPr marL="285750" indent="-285750">
              <a:buClr>
                <a:srgbClr val="079418"/>
              </a:buClr>
              <a:buFont typeface="Wingdings" panose="05000000000000000000" pitchFamily="2" charset="2"/>
              <a:buChar char="Ø"/>
            </a:pPr>
            <a:r>
              <a:rPr lang="en-US" sz="3200" dirty="0"/>
              <a:t>Mission, charter, bylaws, procedures manual &amp; resolutions</a:t>
            </a:r>
          </a:p>
          <a:p>
            <a:pPr marL="285750" indent="-285750">
              <a:buClr>
                <a:srgbClr val="079418"/>
              </a:buClr>
              <a:buFont typeface="Wingdings" panose="05000000000000000000" pitchFamily="2" charset="2"/>
              <a:buChar char="Ø"/>
            </a:pPr>
            <a:r>
              <a:rPr lang="en-US" sz="3200" dirty="0"/>
              <a:t>Policies under review</a:t>
            </a:r>
          </a:p>
          <a:p>
            <a:pPr marL="285750" indent="-285750">
              <a:buClr>
                <a:srgbClr val="079418"/>
              </a:buClr>
              <a:buFont typeface="Wingdings" panose="05000000000000000000" pitchFamily="2" charset="2"/>
              <a:buChar char="Ø"/>
            </a:pPr>
            <a:r>
              <a:rPr lang="en-US" sz="3200" dirty="0"/>
              <a:t>UNT faculty salary data</a:t>
            </a:r>
          </a:p>
          <a:p>
            <a:pPr marL="285750" indent="-285750">
              <a:buClr>
                <a:srgbClr val="079418"/>
              </a:buClr>
              <a:buFont typeface="Wingdings" panose="05000000000000000000" pitchFamily="2" charset="2"/>
              <a:buChar char="Ø"/>
            </a:pPr>
            <a:r>
              <a:rPr lang="en-US" sz="3200" dirty="0"/>
              <a:t>Administrator evaluation results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E40403A-E601-4E54-A38A-B072EB1246D5}"/>
              </a:ext>
            </a:extLst>
          </p:cNvPr>
          <p:cNvSpPr txBox="1">
            <a:spLocks/>
          </p:cNvSpPr>
          <p:nvPr/>
        </p:nvSpPr>
        <p:spPr>
          <a:xfrm>
            <a:off x="6096000" y="2078621"/>
            <a:ext cx="4497050" cy="336280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9BFAD2C-93CC-499B-8781-749C2BB09639}"/>
              </a:ext>
            </a:extLst>
          </p:cNvPr>
          <p:cNvSpPr txBox="1">
            <a:spLocks/>
          </p:cNvSpPr>
          <p:nvPr/>
        </p:nvSpPr>
        <p:spPr>
          <a:xfrm>
            <a:off x="638279" y="1560711"/>
            <a:ext cx="5275342" cy="478666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>
                <a:srgbClr val="079418"/>
              </a:buClr>
              <a:buFont typeface="Wingdings" panose="05000000000000000000" pitchFamily="2" charset="2"/>
              <a:buChar char="Ø"/>
            </a:pPr>
            <a:r>
              <a:rPr lang="en-US" sz="3200" dirty="0"/>
              <a:t>Directory of Senators and Executive Committee members</a:t>
            </a:r>
          </a:p>
          <a:p>
            <a:pPr marL="285750" indent="-285750">
              <a:buClr>
                <a:srgbClr val="079418"/>
              </a:buClr>
              <a:buFont typeface="Wingdings" panose="05000000000000000000" pitchFamily="2" charset="2"/>
              <a:buChar char="Ø"/>
            </a:pPr>
            <a:r>
              <a:rPr lang="en-US" sz="3200" dirty="0"/>
              <a:t>Meeting schedules, agendas, minutes and recordings</a:t>
            </a:r>
          </a:p>
          <a:p>
            <a:pPr marL="285750" indent="-285750">
              <a:buClr>
                <a:srgbClr val="079418"/>
              </a:buClr>
              <a:buFont typeface="Wingdings" panose="05000000000000000000" pitchFamily="2" charset="2"/>
              <a:buChar char="Ø"/>
            </a:pPr>
            <a:r>
              <a:rPr lang="en-US" sz="3200" dirty="0"/>
              <a:t>Standing committee pages and reports</a:t>
            </a:r>
          </a:p>
          <a:p>
            <a:pPr marL="285750" indent="-285750">
              <a:buClr>
                <a:srgbClr val="079418"/>
              </a:buClr>
              <a:buFont typeface="Wingdings" panose="05000000000000000000" pitchFamily="2" charset="2"/>
              <a:buChar char="Ø"/>
            </a:pPr>
            <a:r>
              <a:rPr lang="en-US" sz="3200" dirty="0"/>
              <a:t>Administrative committee Senate appointees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51882D-6853-C0B7-655E-04739C800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2418" y="0"/>
            <a:ext cx="2322777" cy="1560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52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94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35453679-9B4F-4C8F-9C66-CA9E39AF61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 rot="989209">
            <a:off x="7076532" y="1841880"/>
            <a:ext cx="5156070" cy="873442"/>
          </a:xfrm>
        </p:spPr>
        <p:txBody>
          <a:bodyPr/>
          <a:lstStyle/>
          <a:p>
            <a:r>
              <a:rPr lang="en-US" dirty="0"/>
              <a:t>Communication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105C599C-8C6A-4B89-9119-3734D7A474F0}"/>
              </a:ext>
            </a:extLst>
          </p:cNvPr>
          <p:cNvSpPr txBox="1">
            <a:spLocks/>
          </p:cNvSpPr>
          <p:nvPr/>
        </p:nvSpPr>
        <p:spPr>
          <a:xfrm rot="20640428">
            <a:off x="460866" y="1610480"/>
            <a:ext cx="4469703" cy="87344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Collaboration</a:t>
            </a: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79F9F25D-E607-472F-AC91-9577E979FB9D}"/>
              </a:ext>
            </a:extLst>
          </p:cNvPr>
          <p:cNvSpPr txBox="1">
            <a:spLocks/>
          </p:cNvSpPr>
          <p:nvPr/>
        </p:nvSpPr>
        <p:spPr>
          <a:xfrm rot="20589750">
            <a:off x="635992" y="2740886"/>
            <a:ext cx="3251879" cy="87344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Advocacy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B6A21732-59BC-4F27-8025-27AAA1575D1B}"/>
              </a:ext>
            </a:extLst>
          </p:cNvPr>
          <p:cNvSpPr txBox="1">
            <a:spLocks/>
          </p:cNvSpPr>
          <p:nvPr/>
        </p:nvSpPr>
        <p:spPr>
          <a:xfrm rot="1002554">
            <a:off x="7489288" y="2711084"/>
            <a:ext cx="4330560" cy="87344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Transparency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5C5F4AE7-B363-4AB9-994C-821D4A9B710B}"/>
              </a:ext>
            </a:extLst>
          </p:cNvPr>
          <p:cNvSpPr txBox="1">
            <a:spLocks/>
          </p:cNvSpPr>
          <p:nvPr/>
        </p:nvSpPr>
        <p:spPr>
          <a:xfrm>
            <a:off x="579195" y="327236"/>
            <a:ext cx="5831437" cy="87344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bg1"/>
                </a:solidFill>
              </a:rPr>
              <a:t>We are committed to: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07590C-5096-1EEC-23BB-835E6541C0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5813" y="2184491"/>
            <a:ext cx="2322777" cy="156071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35264FA-7122-3963-9639-29A05D3175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279" t="22249" r="8280" b="43798"/>
          <a:stretch>
            <a:fillRect/>
          </a:stretch>
        </p:blipFill>
        <p:spPr>
          <a:xfrm>
            <a:off x="1680901" y="4006696"/>
            <a:ext cx="8830197" cy="269484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C5DDF92-8768-B693-9B41-F51BCF88B470}"/>
              </a:ext>
            </a:extLst>
          </p:cNvPr>
          <p:cNvSpPr txBox="1"/>
          <p:nvPr/>
        </p:nvSpPr>
        <p:spPr>
          <a:xfrm>
            <a:off x="10156723" y="98323"/>
            <a:ext cx="1852079" cy="1179871"/>
          </a:xfrm>
          <a:prstGeom prst="rect">
            <a:avLst/>
          </a:prstGeom>
          <a:solidFill>
            <a:srgbClr val="079418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3933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7f4b8a2-ad4f-41b5-9a91-284d2cc38f56}" enabled="1" method="Standard" siteId="{70de1992-07c6-480f-a318-a1afcba0398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4677</TotalTime>
  <Words>596</Words>
  <Application>Microsoft Office PowerPoint</Application>
  <PresentationFormat>Widescreen</PresentationFormat>
  <Paragraphs>88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Regular</vt:lpstr>
      <vt:lpstr>Courier New</vt:lpstr>
      <vt:lpstr>Helvetica</vt:lpstr>
      <vt:lpstr>Segoe UI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Stover, Jill</dc:creator>
  <cp:lastModifiedBy>Stover, Jill</cp:lastModifiedBy>
  <cp:revision>85</cp:revision>
  <dcterms:created xsi:type="dcterms:W3CDTF">2020-07-08T15:44:08Z</dcterms:created>
  <dcterms:modified xsi:type="dcterms:W3CDTF">2026-08-11T19:48:39Z</dcterms:modified>
</cp:coreProperties>
</file>